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91" r:id="rId5"/>
    <p:sldId id="258" r:id="rId6"/>
    <p:sldId id="287" r:id="rId7"/>
    <p:sldId id="289" r:id="rId8"/>
    <p:sldId id="290" r:id="rId9"/>
    <p:sldId id="273" r:id="rId10"/>
    <p:sldId id="275" r:id="rId11"/>
    <p:sldId id="259" r:id="rId12"/>
    <p:sldId id="285" r:id="rId13"/>
    <p:sldId id="261" r:id="rId14"/>
    <p:sldId id="266" r:id="rId15"/>
    <p:sldId id="267" r:id="rId16"/>
    <p:sldId id="271" r:id="rId17"/>
    <p:sldId id="276" r:id="rId18"/>
    <p:sldId id="30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4.jpeg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4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9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rlboro" panose="02000506070000020004" charset="0"/>
                <a:cs typeface="Marlboro" panose="02000506070000020004" charset="0"/>
              </a:rPr>
              <a:t>Demystifying Scratchbuilding</a:t>
            </a:r>
            <a:endParaRPr lang="en-US" sz="9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rlboro" panose="02000506070000020004" charset="0"/>
              <a:cs typeface="Marlboro" panose="0200050607000002000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77970"/>
            <a:ext cx="9144000" cy="2214880"/>
          </a:xfrm>
        </p:spPr>
        <p:txBody>
          <a:bodyPr>
            <a:normAutofit/>
          </a:bodyPr>
          <a:lstStyle/>
          <a:p>
            <a:r>
              <a:rPr lang="en-US" sz="4800" b="1" i="1"/>
              <a:t>A beginners guide</a:t>
            </a:r>
            <a:endParaRPr lang="en-US" sz="4800" b="1" i="1"/>
          </a:p>
          <a:p>
            <a:r>
              <a:rPr lang="en-US" sz="3600" b="1" i="1"/>
              <a:t>By Rich Mossholder</a:t>
            </a:r>
            <a:endParaRPr lang="en-US" sz="3600" b="1" i="1"/>
          </a:p>
          <a:p>
            <a:r>
              <a:rPr lang="en-US" sz="2800" b="1" i="1"/>
              <a:t>December 2020</a:t>
            </a:r>
            <a:endParaRPr lang="en-US" sz="2800" b="1" i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105" y="1109345"/>
            <a:ext cx="3931920" cy="616585"/>
          </a:xfrm>
        </p:spPr>
        <p:txBody>
          <a:bodyPr/>
          <a:p>
            <a:r>
              <a:rPr lang="en-US" b="1" i="1"/>
              <a:t>Why scratch building?</a:t>
            </a:r>
            <a:endParaRPr lang="en-US" b="1" i="1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p>
            <a:r>
              <a:rPr lang="en-US" sz="2400"/>
              <a:t>Subject of the model hasn't been manufactured.</a:t>
            </a:r>
            <a:endParaRPr lang="en-US" sz="2400"/>
          </a:p>
          <a:p>
            <a:r>
              <a:rPr lang="en-US" sz="2400"/>
              <a:t>Manufactured model sucks</a:t>
            </a:r>
            <a:endParaRPr lang="en-US" sz="2400"/>
          </a:p>
          <a:p>
            <a:r>
              <a:rPr lang="en-US" sz="2400"/>
              <a:t>Satisfaction of creating it yourself.</a:t>
            </a:r>
            <a:endParaRPr lang="en-US" sz="2400"/>
          </a:p>
          <a:p>
            <a:r>
              <a:rPr lang="en-US" sz="2400"/>
              <a:t> </a:t>
            </a:r>
            <a:endParaRPr lang="en-US" sz="2400"/>
          </a:p>
          <a:p>
            <a:r>
              <a:rPr lang="en-US" sz="2400"/>
              <a:t>“You can't always get what you want, but if you try sometimes, you get what you need.” </a:t>
            </a:r>
            <a:r>
              <a:rPr lang="en-US"/>
              <a:t>Rolling Stones</a:t>
            </a:r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9" name="Picture Placeholder 8"/>
          <p:cNvPicPr>
            <a:picLocks noChangeAspect="1"/>
          </p:cNvPicPr>
          <p:nvPr>
            <p:ph type="pic" idx="1"/>
          </p:nvPr>
        </p:nvPicPr>
        <p:blipFill>
          <a:blip r:embed="rId1"/>
          <a:stretch>
            <a:fillRect/>
          </a:stretch>
        </p:blipFill>
        <p:spPr>
          <a:xfrm>
            <a:off x="5183505" y="1109345"/>
            <a:ext cx="6172200" cy="46291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Content Placeholder 14"/>
          <p:cNvSpPr>
            <a:spLocks noGrp="1"/>
          </p:cNvSpPr>
          <p:nvPr>
            <p:ph sz="half" idx="2"/>
          </p:nvPr>
        </p:nvSpPr>
        <p:spPr>
          <a:xfrm>
            <a:off x="4833620" y="501015"/>
            <a:ext cx="6520180" cy="5676265"/>
          </a:xfrm>
        </p:spPr>
        <p:txBody>
          <a:bodyPr/>
          <a:p>
            <a:pPr marL="0" indent="0">
              <a:buNone/>
            </a:pPr>
            <a:r>
              <a:rPr lang="en-US" sz="3200" b="1" i="1"/>
              <a:t>Where to begin?</a:t>
            </a:r>
            <a:endParaRPr lang="en-US" sz="3200" b="1" i="1"/>
          </a:p>
          <a:p>
            <a:pPr marL="0" indent="0">
              <a:buNone/>
            </a:pPr>
            <a:endParaRPr lang="en-US" sz="3200" b="1" i="1"/>
          </a:p>
          <a:p>
            <a:r>
              <a:rPr lang="en-US"/>
              <a:t>Finding a suitable subject</a:t>
            </a:r>
            <a:endParaRPr lang="en-US"/>
          </a:p>
          <a:p>
            <a:endParaRPr lang="en-US"/>
          </a:p>
          <a:p>
            <a:r>
              <a:rPr lang="en-US"/>
              <a:t>Prototype or freelance</a:t>
            </a:r>
            <a:endParaRPr lang="en-US"/>
          </a:p>
          <a:p>
            <a:endParaRPr lang="en-US"/>
          </a:p>
          <a:p>
            <a:r>
              <a:rPr lang="en-US"/>
              <a:t>Working from drawings</a:t>
            </a:r>
            <a:endParaRPr lang="en-US"/>
          </a:p>
          <a:p>
            <a:endParaRPr lang="en-US"/>
          </a:p>
          <a:p>
            <a:r>
              <a:rPr lang="en-US"/>
              <a:t>Working from photos</a:t>
            </a:r>
            <a:endParaRPr lang="en-US"/>
          </a:p>
        </p:txBody>
      </p:sp>
      <p:pic>
        <p:nvPicPr>
          <p:cNvPr id="13" name="Content Placeholder 12" descr="b794c59378aa82c1581eb6f37a8bb764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431165" y="501015"/>
            <a:ext cx="3800475" cy="569658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40105" y="682625"/>
            <a:ext cx="3931920" cy="706120"/>
          </a:xfrm>
        </p:spPr>
        <p:txBody>
          <a:bodyPr/>
          <a:p>
            <a:r>
              <a:rPr lang="en-US" b="1" i="1"/>
              <a:t>Materials</a:t>
            </a:r>
            <a:endParaRPr lang="en-US" b="1" i="1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840105" y="1760220"/>
            <a:ext cx="3931920" cy="4375150"/>
          </a:xfrm>
        </p:spPr>
        <p:txBody>
          <a:bodyPr>
            <a:normAutofit fontScale="90000" lnSpcReduction="10000"/>
          </a:bodyPr>
          <a:p>
            <a:r>
              <a:rPr lang="en-US" sz="2400"/>
              <a:t>Wood</a:t>
            </a:r>
            <a:endParaRPr lang="en-US" sz="2400"/>
          </a:p>
          <a:p>
            <a:r>
              <a:rPr lang="en-US" sz="2400"/>
              <a:t>Cardstock</a:t>
            </a:r>
            <a:endParaRPr lang="en-US" sz="2400"/>
          </a:p>
          <a:p>
            <a:r>
              <a:rPr lang="en-US" sz="2400"/>
              <a:t>Styrene / Plastic</a:t>
            </a:r>
            <a:endParaRPr lang="en-US" sz="2400"/>
          </a:p>
          <a:p>
            <a:r>
              <a:rPr lang="en-US" sz="2400"/>
              <a:t>Metal</a:t>
            </a:r>
            <a:endParaRPr lang="en-US" sz="2400"/>
          </a:p>
          <a:p>
            <a:r>
              <a:rPr lang="en-US" sz="2400"/>
              <a:t>Paper</a:t>
            </a:r>
            <a:endParaRPr lang="en-US" sz="2400"/>
          </a:p>
          <a:p>
            <a:r>
              <a:rPr lang="en-US" sz="2400"/>
              <a:t>Plaster</a:t>
            </a:r>
            <a:endParaRPr lang="en-US" sz="2400"/>
          </a:p>
          <a:p>
            <a:r>
              <a:rPr lang="en-US" sz="2400"/>
              <a:t>Wire</a:t>
            </a:r>
            <a:endParaRPr lang="en-US" sz="2400"/>
          </a:p>
          <a:p>
            <a:r>
              <a:rPr lang="en-US" sz="2400"/>
              <a:t>Rubber</a:t>
            </a:r>
            <a:endParaRPr lang="en-US" sz="2400"/>
          </a:p>
          <a:p>
            <a:r>
              <a:rPr lang="en-US" sz="2400"/>
              <a:t>Resin</a:t>
            </a:r>
            <a:endParaRPr lang="en-US" sz="2400"/>
          </a:p>
          <a:p>
            <a:r>
              <a:rPr lang="en-US" sz="2400"/>
              <a:t>Foam</a:t>
            </a:r>
            <a:endParaRPr lang="en-US" sz="2400"/>
          </a:p>
          <a:p>
            <a:r>
              <a:rPr lang="en-US" sz="2400"/>
              <a:t>Stone</a:t>
            </a:r>
            <a:endParaRPr lang="en-US" sz="2400"/>
          </a:p>
          <a:p>
            <a:endParaRPr lang="en-US" sz="2400"/>
          </a:p>
        </p:txBody>
      </p:sp>
      <p:pic>
        <p:nvPicPr>
          <p:cNvPr id="7" name="Content Placeholder 6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183505" y="682625"/>
            <a:ext cx="6172200" cy="54527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Content Placeholder 4" descr="IMG_1542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183505" y="457835"/>
            <a:ext cx="6172200" cy="541147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895" y="457835"/>
            <a:ext cx="3931920" cy="5412105"/>
          </a:xfrm>
        </p:spPr>
        <p:txBody>
          <a:bodyPr/>
          <a:p>
            <a:r>
              <a:rPr lang="en-US" b="1"/>
              <a:t>Materials can come from anywhere</a:t>
            </a:r>
            <a:endParaRPr lang="en-US" b="1"/>
          </a:p>
          <a:p>
            <a:r>
              <a:rPr lang="en-US"/>
              <a:t>Hobby shop</a:t>
            </a:r>
            <a:endParaRPr lang="en-US"/>
          </a:p>
          <a:p>
            <a:r>
              <a:rPr lang="en-US"/>
              <a:t>Hardware store</a:t>
            </a:r>
            <a:endParaRPr lang="en-US"/>
          </a:p>
          <a:p>
            <a:r>
              <a:rPr lang="en-US"/>
              <a:t>Toys</a:t>
            </a:r>
            <a:endParaRPr lang="en-US"/>
          </a:p>
          <a:p>
            <a:r>
              <a:rPr lang="en-US"/>
              <a:t>Packaging</a:t>
            </a:r>
            <a:endParaRPr lang="en-US"/>
          </a:p>
          <a:p>
            <a:r>
              <a:rPr lang="en-US"/>
              <a:t>Household items</a:t>
            </a:r>
            <a:endParaRPr lang="en-US"/>
          </a:p>
          <a:p>
            <a:endParaRPr lang="en-US"/>
          </a:p>
          <a:p>
            <a:r>
              <a:rPr lang="en-US" b="1"/>
              <a:t>Use objects that have the shape you need </a:t>
            </a:r>
            <a:endParaRPr lang="en-US" b="1"/>
          </a:p>
          <a:p>
            <a:endParaRPr lang="en-US" b="1"/>
          </a:p>
          <a:p>
            <a:r>
              <a:rPr lang="en-US" b="1"/>
              <a:t>Modify the parts to fit</a:t>
            </a:r>
            <a:endParaRPr lang="en-US" b="1"/>
          </a:p>
          <a:p>
            <a:r>
              <a:rPr lang="en-US"/>
              <a:t>Sanding </a:t>
            </a:r>
            <a:endParaRPr lang="en-US"/>
          </a:p>
          <a:p>
            <a:r>
              <a:rPr lang="en-US"/>
              <a:t>Cutting </a:t>
            </a:r>
            <a:endParaRPr lang="en-US"/>
          </a:p>
          <a:p>
            <a:r>
              <a:rPr lang="en-US"/>
              <a:t>Filing 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Content Placeholder 4" descr="IMG_1551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1881505" y="596900"/>
            <a:ext cx="3138170" cy="558038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596265"/>
            <a:ext cx="5181600" cy="5581015"/>
          </a:xfrm>
        </p:spPr>
        <p:txBody>
          <a:bodyPr/>
          <a:p>
            <a:r>
              <a:rPr lang="en-US" sz="2400" b="1"/>
              <a:t>Cardboard tube</a:t>
            </a:r>
            <a:endParaRPr lang="en-US" sz="2400" b="1"/>
          </a:p>
          <a:p>
            <a:r>
              <a:rPr lang="en-US" sz="2400" b="1"/>
              <a:t>Scored cardstock for the plankes</a:t>
            </a:r>
            <a:endParaRPr lang="en-US" sz="2400" b="1"/>
          </a:p>
          <a:p>
            <a:r>
              <a:rPr lang="en-US" sz="2400" b="1"/>
              <a:t>Carpet thread for the hoops</a:t>
            </a:r>
            <a:endParaRPr lang="en-US" sz="2400" b="1"/>
          </a:p>
          <a:p>
            <a:r>
              <a:rPr lang="en-US" sz="2400" b="1"/>
              <a:t>Paper bits for turnbuckles</a:t>
            </a:r>
            <a:endParaRPr lang="en-US" sz="2400" b="1"/>
          </a:p>
          <a:p>
            <a:r>
              <a:rPr lang="en-US" sz="2400" b="1"/>
              <a:t>Timbers from a paint stir stick</a:t>
            </a:r>
            <a:endParaRPr lang="en-US" sz="2400" b="1"/>
          </a:p>
          <a:p>
            <a:r>
              <a:rPr lang="en-US" sz="2400" b="1"/>
              <a:t>Shingles from a paper bag</a:t>
            </a:r>
            <a:endParaRPr lang="en-US" sz="2400" b="1"/>
          </a:p>
          <a:p>
            <a:r>
              <a:rPr lang="en-US" sz="2400" b="1"/>
              <a:t>Aluminum foil for the roof cap</a:t>
            </a:r>
            <a:endParaRPr lang="en-US" sz="2400" b="1"/>
          </a:p>
          <a:p>
            <a:endParaRPr lang="en-US" sz="2400" b="1"/>
          </a:p>
          <a:p>
            <a:pPr marL="0" indent="0">
              <a:buNone/>
            </a:pPr>
            <a:endParaRPr lang="en-US" sz="1600" b="1"/>
          </a:p>
          <a:p>
            <a:pPr marL="0" indent="0">
              <a:buNone/>
            </a:pPr>
            <a:endParaRPr lang="en-US" sz="1600" b="1"/>
          </a:p>
          <a:p>
            <a:pPr marL="0" indent="0">
              <a:buNone/>
            </a:pPr>
            <a:endParaRPr lang="en-US" sz="1600" b="1"/>
          </a:p>
          <a:p>
            <a:pPr marL="0" indent="0">
              <a:buNone/>
            </a:pPr>
            <a:endParaRPr lang="en-US" sz="1600" b="1"/>
          </a:p>
          <a:p>
            <a:pPr marL="0" indent="0">
              <a:buNone/>
            </a:pPr>
            <a:r>
              <a:rPr lang="en-US" sz="1600" b="1"/>
              <a:t>Model and photo by Peter Laughlin</a:t>
            </a:r>
            <a:r>
              <a:rPr lang="en-US" sz="2400" b="1"/>
              <a:t> </a:t>
            </a:r>
            <a:endParaRPr lang="en-US" sz="2400"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839470" y="313055"/>
            <a:ext cx="5157470" cy="1104265"/>
          </a:xfrm>
        </p:spPr>
        <p:txBody>
          <a:bodyPr>
            <a:normAutofit lnSpcReduction="10000"/>
          </a:bodyPr>
          <a:p>
            <a:r>
              <a:rPr lang="en-US"/>
              <a:t>Before &amp; After</a:t>
            </a:r>
            <a:endParaRPr lang="en-US"/>
          </a:p>
          <a:p>
            <a:endParaRPr lang="en-US" sz="1600" b="0"/>
          </a:p>
          <a:p>
            <a:r>
              <a:rPr lang="en-US" sz="1600" b="0"/>
              <a:t>Models and photos by Peter Laughlin</a:t>
            </a:r>
            <a:endParaRPr lang="en-US" sz="1600" b="0"/>
          </a:p>
        </p:txBody>
      </p:sp>
      <p:pic>
        <p:nvPicPr>
          <p:cNvPr id="5" name="Content Placeholder 4" descr="IMG_1547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839470" y="1416685"/>
            <a:ext cx="3454400" cy="4965065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5540375" y="593090"/>
            <a:ext cx="5815330" cy="2661920"/>
          </a:xfrm>
        </p:spPr>
        <p:txBody>
          <a:bodyPr/>
          <a:p>
            <a:r>
              <a:rPr lang="en-US"/>
              <a:t>Card board</a:t>
            </a:r>
            <a:endParaRPr lang="en-US"/>
          </a:p>
          <a:p>
            <a:r>
              <a:rPr lang="en-US"/>
              <a:t>Popcicle sticks</a:t>
            </a:r>
            <a:endParaRPr lang="en-US"/>
          </a:p>
          <a:p>
            <a:r>
              <a:rPr lang="en-US"/>
              <a:t>Paint stir stick </a:t>
            </a:r>
            <a:endParaRPr lang="en-US"/>
          </a:p>
          <a:p>
            <a:r>
              <a:rPr lang="en-US"/>
              <a:t>Paper bag</a:t>
            </a:r>
            <a:endParaRPr lang="en-US"/>
          </a:p>
          <a:p>
            <a:r>
              <a:rPr lang="en-US"/>
              <a:t>Commercial doors and windows</a:t>
            </a:r>
            <a:endParaRPr lang="en-US"/>
          </a:p>
          <a:p>
            <a:endParaRPr lang="en-US"/>
          </a:p>
        </p:txBody>
      </p:sp>
      <p:pic>
        <p:nvPicPr>
          <p:cNvPr id="6" name="Content Placeholder 5" descr="IMG_1546"/>
          <p:cNvPicPr>
            <a:picLocks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540375" y="3255010"/>
            <a:ext cx="5815330" cy="31267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Content Placeholder 8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7131050" y="1253490"/>
            <a:ext cx="3263265" cy="4690110"/>
          </a:xfrm>
          <a:prstGeom prst="rect">
            <a:avLst/>
          </a:prstGeom>
        </p:spPr>
      </p:pic>
      <p:pic>
        <p:nvPicPr>
          <p:cNvPr id="11" name="Content Placeholder 10"/>
          <p:cNvPicPr>
            <a:picLocks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252855"/>
            <a:ext cx="6254750" cy="46913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1811655" y="1252855"/>
            <a:ext cx="3263265" cy="4351655"/>
          </a:xfrm>
          <a:prstGeom prst="rect">
            <a:avLst/>
          </a:prstGeom>
        </p:spPr>
      </p:pic>
      <p:pic>
        <p:nvPicPr>
          <p:cNvPr id="5" name="Content Placeholder 4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09945" y="1252855"/>
            <a:ext cx="5473700" cy="435165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 i="1"/>
              <a:t>Tools</a:t>
            </a:r>
            <a:endParaRPr lang="en-US" b="1" i="1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p>
            <a:r>
              <a:rPr lang="en-US" sz="2400"/>
              <a:t>Think safety!</a:t>
            </a:r>
            <a:endParaRPr lang="en-US" sz="2400"/>
          </a:p>
          <a:p>
            <a:endParaRPr lang="en-US" sz="2400"/>
          </a:p>
          <a:p>
            <a:r>
              <a:rPr lang="en-US" sz="2400"/>
              <a:t>Basic tools.</a:t>
            </a:r>
            <a:endParaRPr lang="en-US" sz="2400"/>
          </a:p>
          <a:p>
            <a:endParaRPr lang="en-US" sz="2400"/>
          </a:p>
          <a:p>
            <a:r>
              <a:rPr lang="en-US" sz="2400"/>
              <a:t>Jigs.</a:t>
            </a:r>
            <a:endParaRPr lang="en-US" sz="2400"/>
          </a:p>
          <a:p>
            <a:endParaRPr lang="en-US" sz="2400"/>
          </a:p>
        </p:txBody>
      </p:sp>
      <p:pic>
        <p:nvPicPr>
          <p:cNvPr id="8" name="Content Placeholder 7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 rot="10800000">
            <a:off x="6442710" y="987425"/>
            <a:ext cx="3652520" cy="48736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Content Placeholder 2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855980" y="568960"/>
            <a:ext cx="4203065" cy="5608320"/>
          </a:xfrm>
          <a:prstGeom prst="rect">
            <a:avLst/>
          </a:prstGeom>
        </p:spPr>
      </p:pic>
      <p:pic>
        <p:nvPicPr>
          <p:cNvPr id="11" name="Content Placeholder 10" descr="IMG_1549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16200000">
            <a:off x="6320155" y="705485"/>
            <a:ext cx="4399915" cy="65436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423785" y="1017270"/>
            <a:ext cx="3931920" cy="676275"/>
          </a:xfrm>
        </p:spPr>
        <p:txBody>
          <a:bodyPr/>
          <a:p>
            <a:r>
              <a:rPr lang="en-US" b="1" i="1"/>
              <a:t>Adhesives</a:t>
            </a:r>
            <a:endParaRPr lang="en-US" b="1" i="1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7423468" y="1938020"/>
            <a:ext cx="3932237" cy="3811588"/>
          </a:xfrm>
        </p:spPr>
        <p:txBody>
          <a:bodyPr/>
          <a:p>
            <a:r>
              <a:rPr lang="en-US" sz="2400"/>
              <a:t>Types of adhesive.</a:t>
            </a:r>
            <a:endParaRPr lang="en-US" sz="2400"/>
          </a:p>
          <a:p>
            <a:endParaRPr lang="en-US" sz="2400"/>
          </a:p>
          <a:p>
            <a:r>
              <a:rPr lang="en-US" sz="2400"/>
              <a:t>Choosing the correct adhesive.</a:t>
            </a:r>
            <a:endParaRPr lang="en-US" sz="2400"/>
          </a:p>
          <a:p>
            <a:endParaRPr lang="en-US" sz="2400"/>
          </a:p>
          <a:p>
            <a:r>
              <a:rPr lang="en-US" sz="2400"/>
              <a:t>Applying adhesive correctly.</a:t>
            </a:r>
            <a:endParaRPr lang="en-US" sz="2400"/>
          </a:p>
          <a:p>
            <a:endParaRPr lang="en-US" sz="2400"/>
          </a:p>
          <a:p>
            <a:endParaRPr lang="en-US" sz="2400"/>
          </a:p>
        </p:txBody>
      </p:sp>
      <p:pic>
        <p:nvPicPr>
          <p:cNvPr id="2" name="Picture Placeholder 1"/>
          <p:cNvPicPr>
            <a:picLocks noChangeAspect="1"/>
          </p:cNvPicPr>
          <p:nvPr>
            <p:ph type="pic" idx="1"/>
          </p:nvPr>
        </p:nvPicPr>
        <p:blipFill>
          <a:blip r:embed="rId1"/>
          <a:stretch>
            <a:fillRect/>
          </a:stretch>
        </p:blipFill>
        <p:spPr>
          <a:xfrm rot="10800000">
            <a:off x="1283335" y="1017270"/>
            <a:ext cx="4227830" cy="48736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105" y="987425"/>
            <a:ext cx="3931920" cy="497205"/>
          </a:xfrm>
        </p:spPr>
        <p:txBody>
          <a:bodyPr>
            <a:normAutofit fontScale="90000"/>
          </a:bodyPr>
          <a:p>
            <a:r>
              <a:rPr lang="en-US" b="1" i="1"/>
              <a:t>Construction Techniques</a:t>
            </a:r>
            <a:endParaRPr lang="en-US" b="1" i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105" y="2057400"/>
            <a:ext cx="3931920" cy="4385945"/>
          </a:xfrm>
        </p:spPr>
        <p:txBody>
          <a:bodyPr>
            <a:normAutofit/>
          </a:bodyPr>
          <a:p>
            <a:r>
              <a:rPr lang="en-US" sz="2400"/>
              <a:t>Patience isn't just a virtue!</a:t>
            </a:r>
            <a:endParaRPr lang="en-US" sz="2400"/>
          </a:p>
          <a:p>
            <a:r>
              <a:rPr lang="en-US" sz="2400"/>
              <a:t>Clean &amp; organized work space.</a:t>
            </a:r>
            <a:endParaRPr lang="en-US" sz="2400"/>
          </a:p>
          <a:p>
            <a:r>
              <a:rPr lang="en-US" sz="2400"/>
              <a:t>Good lighting.</a:t>
            </a:r>
            <a:endParaRPr lang="en-US" sz="2400"/>
          </a:p>
          <a:p>
            <a:r>
              <a:rPr lang="en-US" sz="2400"/>
              <a:t>Sharp tools.</a:t>
            </a:r>
            <a:endParaRPr lang="en-US" sz="2400"/>
          </a:p>
          <a:p>
            <a:r>
              <a:rPr lang="en-US" sz="2400"/>
              <a:t>Secure the part you are working on.</a:t>
            </a:r>
            <a:endParaRPr lang="en-US" sz="2400"/>
          </a:p>
          <a:p>
            <a:r>
              <a:rPr lang="en-US" sz="2400"/>
              <a:t>Steady your hand.</a:t>
            </a:r>
            <a:endParaRPr lang="en-US" sz="2400"/>
          </a:p>
          <a:p>
            <a:r>
              <a:rPr lang="en-US" sz="2400"/>
              <a:t>Slow and deliberate movement.</a:t>
            </a:r>
            <a:endParaRPr lang="en-US" sz="2400"/>
          </a:p>
          <a:p>
            <a:endParaRPr lang="en-US" sz="2400"/>
          </a:p>
        </p:txBody>
      </p:sp>
      <p:pic>
        <p:nvPicPr>
          <p:cNvPr id="5" name="Picture Placeholder 4"/>
          <p:cNvPicPr>
            <a:picLocks noChangeAspect="1"/>
          </p:cNvPicPr>
          <p:nvPr>
            <p:ph type="pic" idx="1"/>
          </p:nvPr>
        </p:nvPicPr>
        <p:blipFill>
          <a:blip r:embed="rId1"/>
          <a:stretch>
            <a:fillRect/>
          </a:stretch>
        </p:blipFill>
        <p:spPr>
          <a:xfrm>
            <a:off x="5183505" y="1109345"/>
            <a:ext cx="6172200" cy="46291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280" y="987425"/>
            <a:ext cx="3517265" cy="1069975"/>
          </a:xfrm>
        </p:spPr>
        <p:txBody>
          <a:bodyPr>
            <a:normAutofit/>
          </a:bodyPr>
          <a:p>
            <a:r>
              <a:rPr lang="en-US" b="1" i="1"/>
              <a:t>Details make your model come to life! </a:t>
            </a:r>
            <a:endParaRPr lang="en-US" b="1" i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915" y="2662555"/>
            <a:ext cx="3267075" cy="3811905"/>
          </a:xfrm>
        </p:spPr>
        <p:txBody>
          <a:bodyPr/>
          <a:p>
            <a:r>
              <a:rPr lang="en-US" sz="2400"/>
              <a:t>Details tell the story.</a:t>
            </a:r>
            <a:endParaRPr lang="en-US" sz="2400"/>
          </a:p>
          <a:p>
            <a:r>
              <a:rPr lang="en-US" sz="2400"/>
              <a:t>Study your surroundings for detail ideas.</a:t>
            </a:r>
            <a:endParaRPr lang="en-US" sz="2400"/>
          </a:p>
          <a:p>
            <a:r>
              <a:rPr lang="en-US" sz="2400"/>
              <a:t>Prototype photos show a lot of detail you might otherwise overlook.</a:t>
            </a:r>
            <a:endParaRPr lang="en-US" sz="2400"/>
          </a:p>
          <a:p>
            <a:r>
              <a:rPr lang="en-US" sz="2400"/>
              <a:t>Progress photos of your work help to identify things you might have missed, or messed up.</a:t>
            </a:r>
            <a:endParaRPr lang="en-US" sz="2400"/>
          </a:p>
          <a:p>
            <a:endParaRPr lang="en-US" sz="2400"/>
          </a:p>
        </p:txBody>
      </p:sp>
      <p:pic>
        <p:nvPicPr>
          <p:cNvPr id="5" name="Picture Placeholder 4"/>
          <p:cNvPicPr>
            <a:picLocks noChangeAspect="1"/>
          </p:cNvPicPr>
          <p:nvPr>
            <p:ph type="pic" idx="1"/>
          </p:nvPr>
        </p:nvPicPr>
        <p:blipFill>
          <a:blip r:embed="rId1"/>
          <a:stretch>
            <a:fillRect/>
          </a:stretch>
        </p:blipFill>
        <p:spPr>
          <a:xfrm>
            <a:off x="4107180" y="655320"/>
            <a:ext cx="7757795" cy="58191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9723" y="1193165"/>
            <a:ext cx="3932237" cy="1600200"/>
          </a:xfrm>
        </p:spPr>
        <p:txBody>
          <a:bodyPr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83013" y="2160270"/>
            <a:ext cx="3932237" cy="3811588"/>
          </a:xfrm>
        </p:spPr>
        <p:txBody>
          <a:bodyPr/>
          <a:p>
            <a:endParaRPr lang="en-US"/>
          </a:p>
        </p:txBody>
      </p:sp>
      <p:pic>
        <p:nvPicPr>
          <p:cNvPr id="5" name="Picture Placeholder 4"/>
          <p:cNvPicPr>
            <a:picLocks noChangeAspect="1"/>
          </p:cNvPicPr>
          <p:nvPr>
            <p:ph type="pic" idx="1"/>
          </p:nvPr>
        </p:nvPicPr>
        <p:blipFill>
          <a:blip r:embed="rId1"/>
          <a:stretch>
            <a:fillRect/>
          </a:stretch>
        </p:blipFill>
        <p:spPr>
          <a:xfrm>
            <a:off x="1240155" y="457200"/>
            <a:ext cx="9276080" cy="58324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Content Placeholder 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176530" y="1395095"/>
            <a:ext cx="5828665" cy="4373880"/>
          </a:xfrm>
          <a:prstGeom prst="rect">
            <a:avLst/>
          </a:prstGeom>
        </p:spPr>
      </p:pic>
      <p:sp>
        <p:nvSpPr>
          <p:cNvPr id="13" name="Content Placeholder 12"/>
          <p:cNvSpPr/>
          <p:nvPr>
            <p:ph sz="half" idx="2"/>
          </p:nvPr>
        </p:nvSpPr>
        <p:spPr/>
        <p:txBody>
          <a:bodyPr/>
          <a:p>
            <a:r>
              <a:rPr lang="en-US"/>
              <a:t>Thanks for stickin around!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20000"/>
          </a:bodyPr>
          <a:p>
            <a:r>
              <a:rPr lang="en-US" b="1" i="1" u="sng"/>
              <a:t>Material resources</a:t>
            </a:r>
            <a:endParaRPr lang="en-US" b="1" i="1" u="sng"/>
          </a:p>
          <a:p>
            <a:endParaRPr lang="en-US" sz="2000"/>
          </a:p>
          <a:p>
            <a:r>
              <a:rPr lang="en-US" sz="2000"/>
              <a:t>Specialty scale lumber (walnut stripwood)</a:t>
            </a:r>
            <a:endParaRPr lang="en-US" sz="1600"/>
          </a:p>
          <a:p>
            <a:r>
              <a:rPr lang="en-US" sz="1600"/>
              <a:t>www.modelexpo-online.com</a:t>
            </a:r>
            <a:endParaRPr lang="en-US" sz="1600"/>
          </a:p>
          <a:p>
            <a:r>
              <a:rPr lang="en-US" sz="2000"/>
              <a:t>Laser etched brick and stone sheet</a:t>
            </a:r>
            <a:endParaRPr lang="en-US" sz="2000"/>
          </a:p>
          <a:p>
            <a:r>
              <a:rPr lang="en-US" sz="1600"/>
              <a:t>www.larkspurlaserart.com</a:t>
            </a:r>
            <a:endParaRPr lang="en-US" sz="1600"/>
          </a:p>
          <a:p>
            <a:r>
              <a:rPr lang="en-US" sz="2000"/>
              <a:t>Basswood strip and sheet stock</a:t>
            </a:r>
            <a:endParaRPr lang="en-US" sz="2000"/>
          </a:p>
          <a:p>
            <a:r>
              <a:rPr lang="en-US" sz="1600"/>
              <a:t>www.northeasternscalelumber.com</a:t>
            </a:r>
            <a:endParaRPr lang="en-US" sz="2000"/>
          </a:p>
          <a:p>
            <a:r>
              <a:rPr lang="en-US" sz="2000"/>
              <a:t>Metal sheet and shapes</a:t>
            </a:r>
            <a:endParaRPr lang="en-US" sz="2000"/>
          </a:p>
          <a:p>
            <a:r>
              <a:rPr lang="en-US" sz="1600"/>
              <a:t>www.ksmetals.com</a:t>
            </a:r>
            <a:endParaRPr lang="en-US" sz="1600"/>
          </a:p>
          <a:p>
            <a:r>
              <a:rPr lang="en-US" sz="2000"/>
              <a:t>Doors and Windows</a:t>
            </a:r>
            <a:endParaRPr lang="en-US" sz="2000"/>
          </a:p>
          <a:p>
            <a:r>
              <a:rPr lang="en-US" sz="1600"/>
              <a:t>www.titchytraingroup.com</a:t>
            </a:r>
            <a:endParaRPr lang="en-US" sz="2000"/>
          </a:p>
          <a:p>
            <a:pPr marL="0" indent="0">
              <a:buNone/>
            </a:pPr>
            <a:endParaRPr lang="en-US" sz="200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1880</Words>
  <Application>WPS Presentation</Application>
  <PresentationFormat>Widescreen</PresentationFormat>
  <Paragraphs>134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Arial</vt:lpstr>
      <vt:lpstr>SimSun</vt:lpstr>
      <vt:lpstr>Wingdings</vt:lpstr>
      <vt:lpstr>Marlboro</vt:lpstr>
      <vt:lpstr>Calibri</vt:lpstr>
      <vt:lpstr>Microsoft YaHei</vt:lpstr>
      <vt:lpstr>Arial Unicode MS</vt:lpstr>
      <vt:lpstr>Calibri Light</vt:lpstr>
      <vt:lpstr>Office Theme</vt:lpstr>
      <vt:lpstr>Demystifying Scratchbuilding</vt:lpstr>
      <vt:lpstr>Why scratch building?</vt:lpstr>
      <vt:lpstr>PowerPoint 演示文稿</vt:lpstr>
      <vt:lpstr>Materials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Tools</vt:lpstr>
      <vt:lpstr>PowerPoint 演示文稿</vt:lpstr>
      <vt:lpstr>Adhesives</vt:lpstr>
      <vt:lpstr>Construction Techniques</vt:lpstr>
      <vt:lpstr>Details make your model come to life! 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Scratchbuilding</dc:title>
  <dc:creator/>
  <cp:lastModifiedBy>Richard</cp:lastModifiedBy>
  <cp:revision>6</cp:revision>
  <dcterms:created xsi:type="dcterms:W3CDTF">2020-12-02T20:39:00Z</dcterms:created>
  <dcterms:modified xsi:type="dcterms:W3CDTF">2020-12-12T20:08:31Z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1033-11.2.0.9747</vt:lpwstr>
  </property>
</Properties>
</file>